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0B4F36-5F33-4EC4-8A9B-E43FEFE64000}">
  <a:tblStyle styleId="{BE0B4F36-5F33-4EC4-8A9B-E43FEFE640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4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5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6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49.png"/><Relationship Id="rId6" Type="http://schemas.openxmlformats.org/officeDocument/2006/relationships/image" Target="../media/image64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0.png"/><Relationship Id="rId4" Type="http://schemas.openxmlformats.org/officeDocument/2006/relationships/image" Target="../media/image50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85.png"/><Relationship Id="rId4" Type="http://schemas.openxmlformats.org/officeDocument/2006/relationships/image" Target="../media/image71.png"/><Relationship Id="rId5" Type="http://schemas.openxmlformats.org/officeDocument/2006/relationships/image" Target="../media/image77.png"/><Relationship Id="rId6" Type="http://schemas.openxmlformats.org/officeDocument/2006/relationships/image" Target="../media/image66.png"/><Relationship Id="rId7" Type="http://schemas.openxmlformats.org/officeDocument/2006/relationships/image" Target="../media/image70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5.png"/><Relationship Id="rId4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8.png"/><Relationship Id="rId8" Type="http://schemas.openxmlformats.org/officeDocument/2006/relationships/image" Target="../media/image8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6.png"/><Relationship Id="rId4" Type="http://schemas.openxmlformats.org/officeDocument/2006/relationships/image" Target="../media/image72.png"/><Relationship Id="rId5" Type="http://schemas.openxmlformats.org/officeDocument/2006/relationships/image" Target="../media/image91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81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88.png"/><Relationship Id="rId8" Type="http://schemas.openxmlformats.org/officeDocument/2006/relationships/image" Target="../media/image9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87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Relationship Id="rId3" Type="http://schemas.openxmlformats.org/officeDocument/2006/relationships/image" Target="../media/image10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0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4.png"/><Relationship Id="rId6" Type="http://schemas.openxmlformats.org/officeDocument/2006/relationships/image" Target="../media/image1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1.png"/><Relationship Id="rId4" Type="http://schemas.openxmlformats.org/officeDocument/2006/relationships/image" Target="../media/image112.png"/><Relationship Id="rId5" Type="http://schemas.openxmlformats.org/officeDocument/2006/relationships/image" Target="../media/image1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5.png"/><Relationship Id="rId4" Type="http://schemas.openxmlformats.org/officeDocument/2006/relationships/image" Target="../media/image113.png"/><Relationship Id="rId5" Type="http://schemas.openxmlformats.org/officeDocument/2006/relationships/image" Target="../media/image1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192.168.1.105/" TargetMode="External"/><Relationship Id="rId4" Type="http://schemas.openxmlformats.org/officeDocument/2006/relationships/image" Target="../media/image1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98850" y="0"/>
            <a:ext cx="85462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4"/>
          <p:cNvSpPr txBox="1"/>
          <p:nvPr>
            <p:ph type="title"/>
          </p:nvPr>
        </p:nvSpPr>
        <p:spPr>
          <a:xfrm>
            <a:off x="298850" y="13204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65C8B"/>
                </a:solidFill>
              </a:rPr>
              <a:t>Capstone Engagement</a:t>
            </a:r>
            <a:endParaRPr sz="3100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0" name="Google Shape;1020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4"/>
          <p:cNvSpPr txBox="1"/>
          <p:nvPr/>
        </p:nvSpPr>
        <p:spPr>
          <a:xfrm>
            <a:off x="3174300" y="3289338"/>
            <a:ext cx="279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By: </a:t>
            </a:r>
            <a:r>
              <a:rPr lang="en" sz="2100">
                <a:solidFill>
                  <a:srgbClr val="365C8B"/>
                </a:solidFill>
                <a:latin typeface="Roboto"/>
                <a:ea typeface="Roboto"/>
                <a:cs typeface="Roboto"/>
                <a:sym typeface="Roboto"/>
              </a:rPr>
              <a:t>Jennifer Diaz</a:t>
            </a:r>
            <a:endParaRPr sz="2100">
              <a:solidFill>
                <a:srgbClr val="365C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Persistent Reverse Shell Backdoor</a:t>
            </a:r>
            <a:endParaRPr/>
          </a:p>
        </p:txBody>
      </p:sp>
      <p:sp>
        <p:nvSpPr>
          <p:cNvPr id="1136" name="Google Shape;1136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Created and uploaded an msfvenom payload: php/meterpreter/reverse_tcp.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Established a remote listener.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Executed a reverse shell backdoor on the Capstone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9" name="Google Shape;1139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3" name="Google Shape;114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5" name="Google Shape;1145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Established a remote backdoor shell to Capstone machine and gained access to the root directory on Capstone.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7" name="Google Shape;1147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8" name="Google Shape;114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9" name="Google Shape;114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Meterpreter &gt;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‘cd/’ to switch to root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‘ls -al’ for list of content on root 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cat flag.txt’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result - b1ng0w@5h1sn@m0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8" name="Google Shape;1158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4" name="Google Shape;1164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6" name="Google Shape;11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125" y="42186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00" y="1467800"/>
            <a:ext cx="8582795" cy="23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65"/>
          <p:cNvSpPr txBox="1"/>
          <p:nvPr>
            <p:ph idx="1" type="subTitle"/>
          </p:nvPr>
        </p:nvSpPr>
        <p:spPr>
          <a:xfrm>
            <a:off x="1583697" y="3974925"/>
            <a:ext cx="5976600" cy="818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Prt scanning occurred May 6, 2021 20:94:50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Over 10,000 packets were sent from 192.168.1.105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Every port sent or received traffic indicates port scanning was taking place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4" name="Google Shape;117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6"/>
          <p:cNvSpPr txBox="1"/>
          <p:nvPr>
            <p:ph idx="1" type="subTitle"/>
          </p:nvPr>
        </p:nvSpPr>
        <p:spPr>
          <a:xfrm>
            <a:off x="315150" y="688263"/>
            <a:ext cx="8513700" cy="805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 </a:t>
            </a:r>
            <a:r>
              <a:rPr lang="en" sz="1200"/>
              <a:t>occurred</a:t>
            </a:r>
            <a:r>
              <a:rPr lang="en" sz="1200"/>
              <a:t> on May 6, 2021 at 20:04:50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6,320 requests were made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“connect_to_corp_server” file was requested, which contains instructions for connecting to WebDav</a:t>
            </a:r>
            <a:endParaRPr sz="1200"/>
          </a:p>
        </p:txBody>
      </p:sp>
      <p:pic>
        <p:nvPicPr>
          <p:cNvPr id="1176" name="Google Shape;11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92540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875" y="2290488"/>
            <a:ext cx="3145499" cy="18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50" y="2612225"/>
            <a:ext cx="5304725" cy="13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00" y="1561313"/>
            <a:ext cx="8652575" cy="7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5" name="Google Shape;1185;p67"/>
          <p:cNvSpPr txBox="1"/>
          <p:nvPr>
            <p:ph idx="1" type="subTitle"/>
          </p:nvPr>
        </p:nvSpPr>
        <p:spPr>
          <a:xfrm>
            <a:off x="293075" y="2003550"/>
            <a:ext cx="8557800" cy="331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200"/>
              <a:t>Requests (not including network scan) prior to gaining password on May 4, 2021 at 00:49:08</a:t>
            </a:r>
            <a:endParaRPr b="1" sz="1200"/>
          </a:p>
        </p:txBody>
      </p:sp>
      <p:sp>
        <p:nvSpPr>
          <p:cNvPr id="1186" name="Google Shape;1186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7"/>
          <p:cNvSpPr txBox="1"/>
          <p:nvPr>
            <p:ph idx="1" type="subTitle"/>
          </p:nvPr>
        </p:nvSpPr>
        <p:spPr>
          <a:xfrm>
            <a:off x="798025" y="7074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9,935 requests were made in the direct Brute Force Attack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9,935 requests were made from the attacker’s IP (192.168.1.8)</a:t>
            </a:r>
            <a:endParaRPr sz="1200"/>
          </a:p>
        </p:txBody>
      </p:sp>
      <p:pic>
        <p:nvPicPr>
          <p:cNvPr id="1188" name="Google Shape;11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25" y="9253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88" y="1322525"/>
            <a:ext cx="8557775" cy="6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7"/>
          <p:cNvPicPr preferRelativeResize="0"/>
          <p:nvPr/>
        </p:nvPicPr>
        <p:blipFill rotWithShape="1">
          <a:blip r:embed="rId5">
            <a:alphaModFix/>
          </a:blip>
          <a:srcRect b="45309" l="0" r="0" t="6330"/>
          <a:stretch/>
        </p:blipFill>
        <p:spPr>
          <a:xfrm>
            <a:off x="-12300" y="2347188"/>
            <a:ext cx="8863174" cy="119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7"/>
          <p:cNvPicPr preferRelativeResize="0"/>
          <p:nvPr/>
        </p:nvPicPr>
        <p:blipFill rotWithShape="1">
          <a:blip r:embed="rId5">
            <a:alphaModFix/>
          </a:blip>
          <a:srcRect b="0" l="0" r="0" t="64506"/>
          <a:stretch/>
        </p:blipFill>
        <p:spPr>
          <a:xfrm>
            <a:off x="293113" y="3706461"/>
            <a:ext cx="8557774" cy="84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67"/>
          <p:cNvSpPr txBox="1"/>
          <p:nvPr>
            <p:ph idx="1" type="subTitle"/>
          </p:nvPr>
        </p:nvSpPr>
        <p:spPr>
          <a:xfrm>
            <a:off x="293100" y="3424725"/>
            <a:ext cx="8557800" cy="331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200"/>
              <a:t>Password hacked on June 18, 2020 at 01:18:58.595</a:t>
            </a:r>
            <a:endParaRPr b="1" sz="1200"/>
          </a:p>
        </p:txBody>
      </p:sp>
      <p:pic>
        <p:nvPicPr>
          <p:cNvPr id="1193" name="Google Shape;1193;p67"/>
          <p:cNvPicPr preferRelativeResize="0"/>
          <p:nvPr/>
        </p:nvPicPr>
        <p:blipFill rotWithShape="1">
          <a:blip r:embed="rId5">
            <a:alphaModFix/>
          </a:blip>
          <a:srcRect b="45309" l="95037" r="0" t="6330"/>
          <a:stretch/>
        </p:blipFill>
        <p:spPr>
          <a:xfrm>
            <a:off x="6533650" y="2564250"/>
            <a:ext cx="234124" cy="9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67"/>
          <p:cNvPicPr preferRelativeResize="0"/>
          <p:nvPr/>
        </p:nvPicPr>
        <p:blipFill rotWithShape="1">
          <a:blip r:embed="rId5">
            <a:alphaModFix/>
          </a:blip>
          <a:srcRect b="45311" l="71607" r="27399" t="15808"/>
          <a:stretch/>
        </p:blipFill>
        <p:spPr>
          <a:xfrm flipH="1">
            <a:off x="6533650" y="2564250"/>
            <a:ext cx="98925" cy="9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67"/>
          <p:cNvPicPr preferRelativeResize="0"/>
          <p:nvPr/>
        </p:nvPicPr>
        <p:blipFill rotWithShape="1">
          <a:blip r:embed="rId5">
            <a:alphaModFix/>
          </a:blip>
          <a:srcRect b="45308" l="77037" r="15757" t="13846"/>
          <a:stretch/>
        </p:blipFill>
        <p:spPr>
          <a:xfrm>
            <a:off x="6632575" y="2538425"/>
            <a:ext cx="631215" cy="9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1" name="Google Shape;1201;p68"/>
          <p:cNvSpPr txBox="1"/>
          <p:nvPr>
            <p:ph idx="1" type="subTitle"/>
          </p:nvPr>
        </p:nvSpPr>
        <p:spPr>
          <a:xfrm>
            <a:off x="146625" y="4153350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2" name="Google Shape;120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4" name="Google Shape;120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025" y="995375"/>
            <a:ext cx="8510901" cy="384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25" y="919175"/>
            <a:ext cx="5837649" cy="7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25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68"/>
          <p:cNvSpPr txBox="1"/>
          <p:nvPr>
            <p:ph idx="1" type="subTitle"/>
          </p:nvPr>
        </p:nvSpPr>
        <p:spPr>
          <a:xfrm>
            <a:off x="321025" y="662350"/>
            <a:ext cx="78885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36 Requests were made to the </a:t>
            </a:r>
            <a:r>
              <a:rPr i="1" lang="en" sz="1200"/>
              <a:t>/webdav/</a:t>
            </a:r>
            <a:r>
              <a:rPr lang="en" sz="1200"/>
              <a:t> directory (requests and frequency shown in figure 1)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Backdoor </a:t>
            </a:r>
            <a:r>
              <a:rPr lang="en" sz="1200"/>
              <a:t>payload</a:t>
            </a:r>
            <a:r>
              <a:rPr lang="en" sz="1200"/>
              <a:t> </a:t>
            </a:r>
            <a:r>
              <a:rPr i="1" lang="en" sz="1200"/>
              <a:t>shell.php </a:t>
            </a:r>
            <a:r>
              <a:rPr lang="en" sz="1200"/>
              <a:t>was uploaded on May 6, 2021 at 20.94.50 (shown in figure 2)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Request methods breakdown, note “put” method in figure 3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4" name="Google Shape;1214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20" name="Google Shape;1220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 txBox="1"/>
          <p:nvPr>
            <p:ph idx="2" type="subTitle"/>
          </p:nvPr>
        </p:nvSpPr>
        <p:spPr>
          <a:xfrm>
            <a:off x="-225600" y="1546075"/>
            <a:ext cx="46257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Following Alarms Can Be Set to Detect Future Port Scans: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Criteria: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Destination.ip: 192.168.1.105 and source.ip:(not 192.168.1.105) and destination.port:(not 443 or 80)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Report Criteria: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ports accessed per source IP per second.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Alarm Criteria/Threshold: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email and log when &gt;3 port scans other than 443 and 80 detected at the same timestamp from the same IP occur.</a:t>
            </a:r>
            <a:endParaRPr/>
          </a:p>
        </p:txBody>
      </p:sp>
      <p:sp>
        <p:nvSpPr>
          <p:cNvPr id="1222" name="Google Shape;1222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23" name="Google Shape;12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675" y="1476050"/>
            <a:ext cx="3994524" cy="31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9" name="Google Shape;1229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1"/>
          <p:cNvSpPr txBox="1"/>
          <p:nvPr>
            <p:ph idx="2" type="subTitle"/>
          </p:nvPr>
        </p:nvSpPr>
        <p:spPr>
          <a:xfrm>
            <a:off x="-180475" y="1523525"/>
            <a:ext cx="47037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Following Alarm Can Be Set to Detect Future </a:t>
            </a:r>
            <a:r>
              <a:rPr b="1" lang="en"/>
              <a:t>Unauthorized</a:t>
            </a:r>
            <a:r>
              <a:rPr b="1" lang="en"/>
              <a:t> Access: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Criteria: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source.ip(not 192.168.1.105 or 192.168.1.1) and url.path:*secret_folder*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Report Criteria: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times “secret_folder” accessed from external 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Alarm Criteria/Threshold: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</a:t>
            </a:r>
            <a:r>
              <a:rPr lang="en"/>
              <a:t>email</a:t>
            </a:r>
            <a:r>
              <a:rPr lang="en"/>
              <a:t> and log when &gt;0 access is detected on “secret_folder” from IPs other than 192.168.1.105 or 192.168.1.1</a:t>
            </a:r>
            <a:endParaRPr/>
          </a:p>
        </p:txBody>
      </p:sp>
      <p:sp>
        <p:nvSpPr>
          <p:cNvPr id="1231" name="Google Shape;1231;p71"/>
          <p:cNvSpPr txBox="1"/>
          <p:nvPr>
            <p:ph idx="3" type="subTitle"/>
          </p:nvPr>
        </p:nvSpPr>
        <p:spPr>
          <a:xfrm>
            <a:off x="4444250" y="1523525"/>
            <a:ext cx="48390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Modify configuration file on the host to block unwanted access to the “secret_folder” from any IP other than those listed and disable dir listings: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Open httpd.conf file: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&gt;nano /etc/httpd/conf/httpd.conf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*Locate directory section (/var/www/) and set as follows: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&lt;Directory /var/www/company_folders/secret_folder/&gt;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allow, deny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from 192.168.1.1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from 192.168.1.105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from 127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Deny from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&lt;/Directory&gt;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7" name="Google Shape;1237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2"/>
          <p:cNvSpPr txBox="1"/>
          <p:nvPr>
            <p:ph idx="2" type="subTitle"/>
          </p:nvPr>
        </p:nvSpPr>
        <p:spPr>
          <a:xfrm>
            <a:off x="-225600" y="1489650"/>
            <a:ext cx="51549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The Following Alarm Can Be Set to Detect Future Brute Force Attacks: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Search Criteria: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http.request.method: “get” and user_agent.original :”Modzilla/4.0(Hydra)” and url.path :*/company_folders/secret_folder/”  and status: (Error or OK)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Report Criteria: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 of times Error 401 response detected in 10 second interval.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Alarm Criteria/Threshold: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email and log when, on protected files and folders, &gt;5 Error (401) responses occur at any time or any OK (200) responses occur from non-trusted IPs.</a:t>
            </a:r>
            <a:endParaRPr/>
          </a:p>
        </p:txBody>
      </p:sp>
      <p:sp>
        <p:nvSpPr>
          <p:cNvPr id="1239" name="Google Shape;1239;p72"/>
          <p:cNvSpPr txBox="1"/>
          <p:nvPr>
            <p:ph idx="3" type="subTitle"/>
          </p:nvPr>
        </p:nvSpPr>
        <p:spPr>
          <a:xfrm>
            <a:off x="4342650" y="1614850"/>
            <a:ext cx="50421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/>
              <a:t>A strong password policy is a good first line of defense against Brute Force Attacks. </a:t>
            </a:r>
            <a:endParaRPr sz="1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In addition to a strong password policy, the following tactics are good mitigation practices for hardening the system against brute force attacks: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 layered login, send a success (200) response for a failed password and forward the user to try again on a second login page.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/>
            </a:br>
            <a:r>
              <a:rPr lang="en" sz="1100"/>
              <a:t>Ask users to answer security question upon </a:t>
            </a:r>
            <a:r>
              <a:rPr lang="en" sz="1100"/>
              <a:t>multiple failed logins.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 a slight delay of a few seconds to the response header.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 CAPTCHA to ensure the user is huma. 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8" name="Google Shape;1028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1" name="Google Shape;1031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2" name="Google Shape;1032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4" name="Google Shape;1034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5" name="Google Shape;1035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7" name="Google Shape;103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8" name="Google Shape;103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40" name="Google Shape;104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1" name="Google Shape;104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" name="Google Shape;1042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45" name="Google Shape;1245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3"/>
          <p:cNvSpPr txBox="1"/>
          <p:nvPr>
            <p:ph idx="2" type="subTitle"/>
          </p:nvPr>
        </p:nvSpPr>
        <p:spPr>
          <a:xfrm>
            <a:off x="-158900" y="1604700"/>
            <a:ext cx="46257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The Following Alarms Can Be Set to Detect Future Unauthorized access to the Directory: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Search Criteria: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Http.request.method: *and url.path: *webdav* and source.ip: (not 192.168.1.150 or 192.168.1.1)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Report Criteria: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 of times the directory is requested from non-trusted IPs.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Alarm Criteria/Threshold: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 email and log when requests are made on protected files and folders from non-trusted IPs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7" name="Google Shape;1247;p73"/>
          <p:cNvSpPr txBox="1"/>
          <p:nvPr>
            <p:ph idx="3" type="subTitle"/>
          </p:nvPr>
        </p:nvSpPr>
        <p:spPr>
          <a:xfrm>
            <a:off x="4466800" y="1537025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Modify configuration file on the host to block unwanted access to the “webdav” from any IP other than those listed: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Open httpd.conf file: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&gt;nano /etc/httpd/conf/httpd.conf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Locate directory section (/var/www/) and set it as follows: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&lt;Directory /var/www/webdav/&gt;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Order allow,deny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Allow from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Allow from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Allow form 127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Deny from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&lt;/Directory&gt;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3" name="Google Shape;125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4"/>
          <p:cNvSpPr txBox="1"/>
          <p:nvPr>
            <p:ph idx="2" type="subTitle"/>
          </p:nvPr>
        </p:nvSpPr>
        <p:spPr>
          <a:xfrm>
            <a:off x="-146625" y="1602450"/>
            <a:ext cx="48051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The Following Alarm Can Be Set to Detect Future Unauthorized File Uploads: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Search Criteria: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Http.request.method: “put” and url.path: “webdav” and source.ip: (not 192.168.1.1 or 192.168.1.105)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Report Criteria: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</a:t>
            </a:r>
            <a:r>
              <a:rPr lang="en"/>
              <a:t>directory</a:t>
            </a:r>
            <a:r>
              <a:rPr lang="en"/>
              <a:t> “put” method from non-trusted IPs.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Alarm Criteria/Threshold: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 email and log when “put” request methods are made on protected folders from non-trusted IPs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4"/>
          <p:cNvSpPr txBox="1"/>
          <p:nvPr>
            <p:ph idx="3" type="subTitle"/>
          </p:nvPr>
        </p:nvSpPr>
        <p:spPr>
          <a:xfrm>
            <a:off x="4466800" y="1548300"/>
            <a:ext cx="4940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Modify configuration file on the host to block unwanted access to the “secret_folder” from any IPs other than those listed: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Open httpd.conf file: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&gt;nano /etc/httpd/conf/httpd.conf (location may vary)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&lt;Directory /var/www/webdav/&gt;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Order allow,deny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Allow from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Allow from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Allow 127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Deny from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&lt;LimitExcept GET POST HEAD&gt;deny from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&lt;/LimitExcept&gt;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&lt;/Directory&gt;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7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98850" y="0"/>
            <a:ext cx="85462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4" name="Google Shape;1054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7"/>
          <p:cNvSpPr txBox="1"/>
          <p:nvPr>
            <p:ph idx="3" type="subTitle"/>
          </p:nvPr>
        </p:nvSpPr>
        <p:spPr>
          <a:xfrm>
            <a:off x="7056300" y="910475"/>
            <a:ext cx="1814100" cy="3745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Address </a:t>
            </a:r>
            <a:r>
              <a:rPr lang="en" sz="900"/>
              <a:t>Range: 192.168.1.0 - 192.168.1.254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Netmask: 255.255.255.0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Gateway: 192.168.1.1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Windows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ML-RefVm-336393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192.168.1.8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Linux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Kali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192.168.1.105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Linux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Capstone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 192.168.1.100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Linux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ELK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1" name="Google Shape;1061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2" name="Google Shape;10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50" y="793500"/>
            <a:ext cx="5989476" cy="401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9" name="Google Shape;1069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Red Team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0" name="Google Shape;1070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6" name="Google Shape;107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7" name="Google Shape;1077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8" name="Google Shape;1078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{BE0B4F36-5F33-4EC4-8A9B-E43FEFE64000}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ML-RefVM-336393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for VM (NAT Switch)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System (Kibana)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4" name="Google Shape;108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5" name="Google Shape;10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6" name="Google Shape;1086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{BE0B4F36-5F33-4EC4-8A9B-E43FEFE64000}</a:tableStyleId>
              </a:tblPr>
              <a:tblGrid>
                <a:gridCol w="2787500"/>
                <a:gridCol w="2787500"/>
                <a:gridCol w="2787500"/>
              </a:tblGrid>
              <a:tr h="32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6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Enabled on Apache 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Full content available to read on the Capstone web server on browser.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Files convey user “Ashton” is the administrator for the directory: /company_folders/secret_folder/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&amp; No Failed Password Lockout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found in dictionary “rockyou.txt”. Brute force was possible due to no lockout for failed attempts.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provided access to: /secret_folder/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has for Ryan dav://192.168.1.105/webdav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Persistent Reverse Shell Backdoor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payload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was deployed on web server since IPS/IDS/Firewall settings allow outbound ports and undetected reverse shell.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Successful remote backdoor shell access to Capstone web server.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Directory Listing Enabled</a:t>
            </a:r>
            <a:endParaRPr/>
          </a:p>
        </p:txBody>
      </p:sp>
      <p:sp>
        <p:nvSpPr>
          <p:cNvPr id="1092" name="Google Shape;109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Navigating to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http://192.168.1.105/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with any available web browser.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5" name="Google Shape;1095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9" name="Google Shape;109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Reviewed files to determine what was needed for further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reconnaissance.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Found Ashton to be the admin for: /company_folders/secret_folder/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3" name="Google Shape;1103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4" name="Google Shape;110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5" name="Google Shape;110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8" name="Google Shape;11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475" y="1481375"/>
            <a:ext cx="2476200" cy="3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Weak Password &amp; No Failed Lockout</a:t>
            </a:r>
            <a:endParaRPr/>
          </a:p>
        </p:txBody>
      </p:sp>
      <p:sp>
        <p:nvSpPr>
          <p:cNvPr id="1114" name="Google Shape;1114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of the “Hydra” program to brute force a dictionary attack to get the password for Ashton’s account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Ashton’s password was found in the “rockyou.txt” dictionary.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Unrestricted access to the /secret_folder/ was achieved.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Access info for /webdav/ was found in the secret 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hash for Ryan’s password was found and cracked allowing access to /webdav/.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6" name="Google Shape;112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0" name="Google Shape;11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75" y="1487550"/>
            <a:ext cx="2428500" cy="32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